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710" r:id="rId3"/>
    <p:sldMasterId id="2147483722" r:id="rId4"/>
  </p:sldMasterIdLst>
  <p:notesMasterIdLst>
    <p:notesMasterId r:id="rId14"/>
  </p:notesMasterIdLst>
  <p:handoutMasterIdLst>
    <p:handoutMasterId r:id="rId15"/>
  </p:handoutMasterIdLst>
  <p:sldIdLst>
    <p:sldId id="1002" r:id="rId5"/>
    <p:sldId id="1060" r:id="rId6"/>
    <p:sldId id="1075" r:id="rId7"/>
    <p:sldId id="1080" r:id="rId8"/>
    <p:sldId id="1077" r:id="rId9"/>
    <p:sldId id="1078" r:id="rId10"/>
    <p:sldId id="1076" r:id="rId11"/>
    <p:sldId id="1079" r:id="rId12"/>
    <p:sldId id="755" r:id="rId1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92" userDrawn="1">
          <p15:clr>
            <a:srgbClr val="A4A3A4"/>
          </p15:clr>
        </p15:guide>
        <p15:guide id="2" pos="2382" userDrawn="1">
          <p15:clr>
            <a:srgbClr val="A4A3A4"/>
          </p15:clr>
        </p15:guide>
        <p15:guide id="3" pos="2380" userDrawn="1">
          <p15:clr>
            <a:srgbClr val="A4A3A4"/>
          </p15:clr>
        </p15:guide>
        <p15:guide id="4" orient="horz" pos="3289" userDrawn="1">
          <p15:clr>
            <a:srgbClr val="A4A3A4"/>
          </p15:clr>
        </p15:guide>
        <p15:guide id="5" pos="2302" userDrawn="1">
          <p15:clr>
            <a:srgbClr val="A4A3A4"/>
          </p15:clr>
        </p15:guide>
        <p15:guide id="6" pos="2300" userDrawn="1">
          <p15:clr>
            <a:srgbClr val="A4A3A4"/>
          </p15:clr>
        </p15:guide>
        <p15:guide id="7" orient="horz" pos="3367" userDrawn="1">
          <p15:clr>
            <a:srgbClr val="A4A3A4"/>
          </p15:clr>
        </p15:guide>
        <p15:guide id="8" orient="horz" pos="3265" userDrawn="1">
          <p15:clr>
            <a:srgbClr val="A4A3A4"/>
          </p15:clr>
        </p15:guide>
        <p15:guide id="9" pos="2340" userDrawn="1">
          <p15:clr>
            <a:srgbClr val="A4A3A4"/>
          </p15:clr>
        </p15:guide>
        <p15:guide id="10" pos="2338" userDrawn="1">
          <p15:clr>
            <a:srgbClr val="A4A3A4"/>
          </p15:clr>
        </p15:guide>
        <p15:guide id="11" pos="2260" userDrawn="1">
          <p15:clr>
            <a:srgbClr val="A4A3A4"/>
          </p15:clr>
        </p15:guide>
        <p15:guide id="12" pos="2259" userDrawn="1">
          <p15:clr>
            <a:srgbClr val="A4A3A4"/>
          </p15:clr>
        </p15:guide>
        <p15:guide id="13" orient="horz" pos="3342" userDrawn="1">
          <p15:clr>
            <a:srgbClr val="A4A3A4"/>
          </p15:clr>
        </p15:guide>
        <p15:guide id="14" orient="horz" pos="3241" userDrawn="1">
          <p15:clr>
            <a:srgbClr val="A4A3A4"/>
          </p15:clr>
        </p15:guide>
        <p15:guide id="15" pos="2360" userDrawn="1">
          <p15:clr>
            <a:srgbClr val="A4A3A4"/>
          </p15:clr>
        </p15:guide>
        <p15:guide id="16" pos="2358" userDrawn="1">
          <p15:clr>
            <a:srgbClr val="A4A3A4"/>
          </p15:clr>
        </p15:guide>
        <p15:guide id="17" pos="2281" userDrawn="1">
          <p15:clr>
            <a:srgbClr val="A4A3A4"/>
          </p15:clr>
        </p15:guide>
        <p15:guide id="18" pos="2279" userDrawn="1">
          <p15:clr>
            <a:srgbClr val="A4A3A4"/>
          </p15:clr>
        </p15:guide>
        <p15:guide id="19" pos="2318" userDrawn="1">
          <p15:clr>
            <a:srgbClr val="A4A3A4"/>
          </p15:clr>
        </p15:guide>
        <p15:guide id="20" pos="2316" userDrawn="1">
          <p15:clr>
            <a:srgbClr val="A4A3A4"/>
          </p15:clr>
        </p15:guide>
        <p15:guide id="21" pos="2239" userDrawn="1">
          <p15:clr>
            <a:srgbClr val="A4A3A4"/>
          </p15:clr>
        </p15:guide>
        <p15:guide id="22" pos="2237" userDrawn="1">
          <p15:clr>
            <a:srgbClr val="A4A3A4"/>
          </p15:clr>
        </p15:guide>
        <p15:guide id="23" orient="horz" pos="3061" userDrawn="1">
          <p15:clr>
            <a:srgbClr val="A4A3A4"/>
          </p15:clr>
        </p15:guide>
        <p15:guide id="24" orient="horz" pos="2969" userDrawn="1">
          <p15:clr>
            <a:srgbClr val="A4A3A4"/>
          </p15:clr>
        </p15:guide>
        <p15:guide id="25" orient="horz" pos="3038" userDrawn="1">
          <p15:clr>
            <a:srgbClr val="A4A3A4"/>
          </p15:clr>
        </p15:guide>
        <p15:guide id="26" orient="horz" pos="2947" userDrawn="1">
          <p15:clr>
            <a:srgbClr val="A4A3A4"/>
          </p15:clr>
        </p15:guide>
        <p15:guide id="27" orient="horz" pos="3016" userDrawn="1">
          <p15:clr>
            <a:srgbClr val="A4A3A4"/>
          </p15:clr>
        </p15:guide>
        <p15:guide id="28" orient="horz" pos="2924" userDrawn="1">
          <p15:clr>
            <a:srgbClr val="A4A3A4"/>
          </p15:clr>
        </p15:guide>
        <p15:guide id="29" pos="2352" userDrawn="1">
          <p15:clr>
            <a:srgbClr val="A4A3A4"/>
          </p15:clr>
        </p15:guide>
        <p15:guide id="30" pos="2350" userDrawn="1">
          <p15:clr>
            <a:srgbClr val="A4A3A4"/>
          </p15:clr>
        </p15:guide>
        <p15:guide id="31" pos="2273" userDrawn="1">
          <p15:clr>
            <a:srgbClr val="A4A3A4"/>
          </p15:clr>
        </p15:guide>
        <p15:guide id="32" pos="2271" userDrawn="1">
          <p15:clr>
            <a:srgbClr val="A4A3A4"/>
          </p15:clr>
        </p15:guide>
        <p15:guide id="33" pos="2311" userDrawn="1">
          <p15:clr>
            <a:srgbClr val="A4A3A4"/>
          </p15:clr>
        </p15:guide>
        <p15:guide id="34" pos="2309" userDrawn="1">
          <p15:clr>
            <a:srgbClr val="A4A3A4"/>
          </p15:clr>
        </p15:guide>
        <p15:guide id="35" pos="2232" userDrawn="1">
          <p15:clr>
            <a:srgbClr val="A4A3A4"/>
          </p15:clr>
        </p15:guide>
        <p15:guide id="36" pos="2231" userDrawn="1">
          <p15:clr>
            <a:srgbClr val="A4A3A4"/>
          </p15:clr>
        </p15:guide>
        <p15:guide id="37" pos="2330" userDrawn="1">
          <p15:clr>
            <a:srgbClr val="A4A3A4"/>
          </p15:clr>
        </p15:guide>
        <p15:guide id="38" pos="2328" userDrawn="1">
          <p15:clr>
            <a:srgbClr val="A4A3A4"/>
          </p15:clr>
        </p15:guide>
        <p15:guide id="39" pos="2252" userDrawn="1">
          <p15:clr>
            <a:srgbClr val="A4A3A4"/>
          </p15:clr>
        </p15:guide>
        <p15:guide id="40" pos="2250" userDrawn="1">
          <p15:clr>
            <a:srgbClr val="A4A3A4"/>
          </p15:clr>
        </p15:guide>
        <p15:guide id="41" pos="2289" userDrawn="1">
          <p15:clr>
            <a:srgbClr val="A4A3A4"/>
          </p15:clr>
        </p15:guide>
        <p15:guide id="42" pos="2287" userDrawn="1">
          <p15:clr>
            <a:srgbClr val="A4A3A4"/>
          </p15:clr>
        </p15:guide>
        <p15:guide id="43" pos="2211" userDrawn="1">
          <p15:clr>
            <a:srgbClr val="A4A3A4"/>
          </p15:clr>
        </p15:guide>
        <p15:guide id="44" pos="2209" userDrawn="1">
          <p15:clr>
            <a:srgbClr val="A4A3A4"/>
          </p15:clr>
        </p15:guide>
        <p15:guide id="45" orient="horz" pos="3758" userDrawn="1">
          <p15:clr>
            <a:srgbClr val="A4A3A4"/>
          </p15:clr>
        </p15:guide>
        <p15:guide id="46" orient="horz" pos="3645" userDrawn="1">
          <p15:clr>
            <a:srgbClr val="A4A3A4"/>
          </p15:clr>
        </p15:guide>
        <p15:guide id="47" orient="horz" pos="3731" userDrawn="1">
          <p15:clr>
            <a:srgbClr val="A4A3A4"/>
          </p15:clr>
        </p15:guide>
        <p15:guide id="48" orient="horz" pos="3618" userDrawn="1">
          <p15:clr>
            <a:srgbClr val="A4A3A4"/>
          </p15:clr>
        </p15:guide>
        <p15:guide id="49" orient="horz" pos="3704" userDrawn="1">
          <p15:clr>
            <a:srgbClr val="A4A3A4"/>
          </p15:clr>
        </p15:guide>
        <p15:guide id="50" orient="horz" pos="3592" userDrawn="1">
          <p15:clr>
            <a:srgbClr val="A4A3A4"/>
          </p15:clr>
        </p15:guide>
        <p15:guide id="51" orient="horz" pos="3393" userDrawn="1">
          <p15:clr>
            <a:srgbClr val="A4A3A4"/>
          </p15:clr>
        </p15:guide>
        <p15:guide id="52" pos="2412" userDrawn="1">
          <p15:clr>
            <a:srgbClr val="A4A3A4"/>
          </p15:clr>
        </p15:guide>
        <p15:guide id="53" pos="2410" userDrawn="1">
          <p15:clr>
            <a:srgbClr val="A4A3A4"/>
          </p15:clr>
        </p15:guide>
        <p15:guide id="54" pos="2331" userDrawn="1">
          <p15:clr>
            <a:srgbClr val="A4A3A4"/>
          </p15:clr>
        </p15:guide>
        <p15:guide id="55" pos="2329" userDrawn="1">
          <p15:clr>
            <a:srgbClr val="A4A3A4"/>
          </p15:clr>
        </p15:guide>
        <p15:guide id="56" pos="2370" userDrawn="1">
          <p15:clr>
            <a:srgbClr val="A4A3A4"/>
          </p15:clr>
        </p15:guide>
        <p15:guide id="57" pos="2368" userDrawn="1">
          <p15:clr>
            <a:srgbClr val="A4A3A4"/>
          </p15:clr>
        </p15:guide>
        <p15:guide id="58" pos="2288" userDrawn="1">
          <p15:clr>
            <a:srgbClr val="A4A3A4"/>
          </p15:clr>
        </p15:guide>
        <p15:guide id="59" pos="2390" userDrawn="1">
          <p15:clr>
            <a:srgbClr val="A4A3A4"/>
          </p15:clr>
        </p15:guide>
        <p15:guide id="60" pos="2387" userDrawn="1">
          <p15:clr>
            <a:srgbClr val="A4A3A4"/>
          </p15:clr>
        </p15:guide>
        <p15:guide id="61" pos="2310" userDrawn="1">
          <p15:clr>
            <a:srgbClr val="A4A3A4"/>
          </p15:clr>
        </p15:guide>
        <p15:guide id="62" pos="2308" userDrawn="1">
          <p15:clr>
            <a:srgbClr val="A4A3A4"/>
          </p15:clr>
        </p15:guide>
        <p15:guide id="63" pos="2348" userDrawn="1">
          <p15:clr>
            <a:srgbClr val="A4A3A4"/>
          </p15:clr>
        </p15:guide>
        <p15:guide id="64" pos="2346" userDrawn="1">
          <p15:clr>
            <a:srgbClr val="A4A3A4"/>
          </p15:clr>
        </p15:guide>
        <p15:guide id="65" pos="2267" userDrawn="1">
          <p15:clr>
            <a:srgbClr val="A4A3A4"/>
          </p15:clr>
        </p15:guide>
        <p15:guide id="66" pos="2265" userDrawn="1">
          <p15:clr>
            <a:srgbClr val="A4A3A4"/>
          </p15:clr>
        </p15:guide>
        <p15:guide id="67" pos="2359" userDrawn="1">
          <p15:clr>
            <a:srgbClr val="A4A3A4"/>
          </p15:clr>
        </p15:guide>
        <p15:guide id="68" pos="2357" userDrawn="1">
          <p15:clr>
            <a:srgbClr val="A4A3A4"/>
          </p15:clr>
        </p15:guide>
        <p15:guide id="69" pos="2319" userDrawn="1">
          <p15:clr>
            <a:srgbClr val="A4A3A4"/>
          </p15:clr>
        </p15:guide>
        <p15:guide id="70" orient="horz" pos="3272" userDrawn="1">
          <p15:clr>
            <a:srgbClr val="A4A3A4"/>
          </p15:clr>
        </p15:guide>
        <p15:guide id="71" orient="horz" pos="3174" userDrawn="1">
          <p15:clr>
            <a:srgbClr val="A4A3A4"/>
          </p15:clr>
        </p15:guide>
        <p15:guide id="72" orient="horz" pos="3248" userDrawn="1">
          <p15:clr>
            <a:srgbClr val="A4A3A4"/>
          </p15:clr>
        </p15:guide>
        <p15:guide id="73" orient="horz" pos="3151" userDrawn="1">
          <p15:clr>
            <a:srgbClr val="A4A3A4"/>
          </p15:clr>
        </p15:guide>
        <p15:guide id="74" orient="horz" pos="3224" userDrawn="1">
          <p15:clr>
            <a:srgbClr val="A4A3A4"/>
          </p15:clr>
        </p15:guide>
        <p15:guide id="75" orient="horz" pos="3127" userDrawn="1">
          <p15:clr>
            <a:srgbClr val="A4A3A4"/>
          </p15:clr>
        </p15:guide>
        <p15:guide id="76" orient="horz" pos="2954" userDrawn="1">
          <p15:clr>
            <a:srgbClr val="A4A3A4"/>
          </p15:clr>
        </p15:guide>
        <p15:guide id="77" orient="horz" pos="2864" userDrawn="1">
          <p15:clr>
            <a:srgbClr val="A4A3A4"/>
          </p15:clr>
        </p15:guide>
        <p15:guide id="78" orient="horz" pos="2931" userDrawn="1">
          <p15:clr>
            <a:srgbClr val="A4A3A4"/>
          </p15:clr>
        </p15:guide>
        <p15:guide id="79" orient="horz" pos="2843" userDrawn="1">
          <p15:clr>
            <a:srgbClr val="A4A3A4"/>
          </p15:clr>
        </p15:guide>
        <p15:guide id="80" orient="horz" pos="2909" userDrawn="1">
          <p15:clr>
            <a:srgbClr val="A4A3A4"/>
          </p15:clr>
        </p15:guide>
        <p15:guide id="81" orient="horz" pos="2822" userDrawn="1">
          <p15:clr>
            <a:srgbClr val="A4A3A4"/>
          </p15:clr>
        </p15:guide>
        <p15:guide id="82" orient="horz" pos="3625" userDrawn="1">
          <p15:clr>
            <a:srgbClr val="A4A3A4"/>
          </p15:clr>
        </p15:guide>
        <p15:guide id="83" orient="horz" pos="3517" userDrawn="1">
          <p15:clr>
            <a:srgbClr val="A4A3A4"/>
          </p15:clr>
        </p15:guide>
        <p15:guide id="84" orient="horz" pos="3599" userDrawn="1">
          <p15:clr>
            <a:srgbClr val="A4A3A4"/>
          </p15:clr>
        </p15:guide>
        <p15:guide id="85" orient="horz" pos="3490" userDrawn="1">
          <p15:clr>
            <a:srgbClr val="A4A3A4"/>
          </p15:clr>
        </p15:guide>
        <p15:guide id="86" orient="horz" pos="3573" userDrawn="1">
          <p15:clr>
            <a:srgbClr val="A4A3A4"/>
          </p15:clr>
        </p15:guide>
        <p15:guide id="87" orient="horz" pos="3465" userDrawn="1">
          <p15:clr>
            <a:srgbClr val="A4A3A4"/>
          </p15:clr>
        </p15:guide>
        <p15:guide id="88" orient="horz" pos="3273" userDrawn="1">
          <p15:clr>
            <a:srgbClr val="A4A3A4"/>
          </p15:clr>
        </p15:guide>
        <p15:guide id="89" pos="2204" userDrawn="1">
          <p15:clr>
            <a:srgbClr val="A4A3A4"/>
          </p15:clr>
        </p15:guide>
        <p15:guide id="90" pos="2202" userDrawn="1">
          <p15:clr>
            <a:srgbClr val="A4A3A4"/>
          </p15:clr>
        </p15:guide>
        <p15:guide id="91" pos="2241" userDrawn="1">
          <p15:clr>
            <a:srgbClr val="A4A3A4"/>
          </p15:clr>
        </p15:guide>
        <p15:guide id="92" pos="2164" userDrawn="1">
          <p15:clr>
            <a:srgbClr val="A4A3A4"/>
          </p15:clr>
        </p15:guide>
        <p15:guide id="93" pos="2163" userDrawn="1">
          <p15:clr>
            <a:srgbClr val="A4A3A4"/>
          </p15:clr>
        </p15:guide>
        <p15:guide id="94" pos="2258" userDrawn="1">
          <p15:clr>
            <a:srgbClr val="A4A3A4"/>
          </p15:clr>
        </p15:guide>
        <p15:guide id="95" pos="2184" userDrawn="1">
          <p15:clr>
            <a:srgbClr val="A4A3A4"/>
          </p15:clr>
        </p15:guide>
        <p15:guide id="96" pos="2182" userDrawn="1">
          <p15:clr>
            <a:srgbClr val="A4A3A4"/>
          </p15:clr>
        </p15:guide>
        <p15:guide id="97" pos="2220" userDrawn="1">
          <p15:clr>
            <a:srgbClr val="A4A3A4"/>
          </p15:clr>
        </p15:guide>
        <p15:guide id="98" pos="2218" userDrawn="1">
          <p15:clr>
            <a:srgbClr val="A4A3A4"/>
          </p15:clr>
        </p15:guide>
        <p15:guide id="99" pos="2144" userDrawn="1">
          <p15:clr>
            <a:srgbClr val="A4A3A4"/>
          </p15:clr>
        </p15:guide>
        <p15:guide id="100" pos="2142" userDrawn="1">
          <p15:clr>
            <a:srgbClr val="A4A3A4"/>
          </p15:clr>
        </p15:guide>
        <p15:guide id="101" pos="2176" userDrawn="1">
          <p15:clr>
            <a:srgbClr val="A4A3A4"/>
          </p15:clr>
        </p15:guide>
        <p15:guide id="102" pos="2175" userDrawn="1">
          <p15:clr>
            <a:srgbClr val="A4A3A4"/>
          </p15:clr>
        </p15:guide>
        <p15:guide id="103" pos="2213" userDrawn="1">
          <p15:clr>
            <a:srgbClr val="A4A3A4"/>
          </p15:clr>
        </p15:guide>
        <p15:guide id="104" pos="2137" userDrawn="1">
          <p15:clr>
            <a:srgbClr val="A4A3A4"/>
          </p15:clr>
        </p15:guide>
        <p15:guide id="105" pos="2136" userDrawn="1">
          <p15:clr>
            <a:srgbClr val="A4A3A4"/>
          </p15:clr>
        </p15:guide>
        <p15:guide id="106" pos="2229" userDrawn="1">
          <p15:clr>
            <a:srgbClr val="A4A3A4"/>
          </p15:clr>
        </p15:guide>
        <p15:guide id="107" pos="2156" userDrawn="1">
          <p15:clr>
            <a:srgbClr val="A4A3A4"/>
          </p15:clr>
        </p15:guide>
        <p15:guide id="108" pos="2154" userDrawn="1">
          <p15:clr>
            <a:srgbClr val="A4A3A4"/>
          </p15:clr>
        </p15:guide>
        <p15:guide id="109" pos="2192" userDrawn="1">
          <p15:clr>
            <a:srgbClr val="A4A3A4"/>
          </p15:clr>
        </p15:guide>
        <p15:guide id="110" pos="2190" userDrawn="1">
          <p15:clr>
            <a:srgbClr val="A4A3A4"/>
          </p15:clr>
        </p15:guide>
        <p15:guide id="111" pos="2117" userDrawn="1">
          <p15:clr>
            <a:srgbClr val="A4A3A4"/>
          </p15:clr>
        </p15:guide>
        <p15:guide id="112" pos="2115" userDrawn="1">
          <p15:clr>
            <a:srgbClr val="A4A3A4"/>
          </p15:clr>
        </p15:guide>
        <p15:guide id="113" pos="2230" userDrawn="1">
          <p15:clr>
            <a:srgbClr val="A4A3A4"/>
          </p15:clr>
        </p15:guide>
        <p15:guide id="114" pos="2269" userDrawn="1">
          <p15:clr>
            <a:srgbClr val="A4A3A4"/>
          </p15:clr>
        </p15:guide>
        <p15:guide id="115" pos="2191" userDrawn="1">
          <p15:clr>
            <a:srgbClr val="A4A3A4"/>
          </p15:clr>
        </p15:guide>
        <p15:guide id="116" pos="2286" userDrawn="1">
          <p15:clr>
            <a:srgbClr val="A4A3A4"/>
          </p15:clr>
        </p15:guide>
        <p15:guide id="117" pos="2212" userDrawn="1">
          <p15:clr>
            <a:srgbClr val="A4A3A4"/>
          </p15:clr>
        </p15:guide>
        <p15:guide id="118" pos="2210" userDrawn="1">
          <p15:clr>
            <a:srgbClr val="A4A3A4"/>
          </p15:clr>
        </p15:guide>
        <p15:guide id="119" pos="2248" userDrawn="1">
          <p15:clr>
            <a:srgbClr val="A4A3A4"/>
          </p15:clr>
        </p15:guide>
        <p15:guide id="120" pos="2246" userDrawn="1">
          <p15:clr>
            <a:srgbClr val="A4A3A4"/>
          </p15:clr>
        </p15:guide>
        <p15:guide id="121" pos="2171" userDrawn="1">
          <p15:clr>
            <a:srgbClr val="A4A3A4"/>
          </p15:clr>
        </p15:guide>
        <p15:guide id="122" pos="2169" userDrawn="1">
          <p15:clr>
            <a:srgbClr val="A4A3A4"/>
          </p15:clr>
        </p15:guide>
        <p15:guide id="123" pos="22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99"/>
    <a:srgbClr val="00CC66"/>
    <a:srgbClr val="F2F80C"/>
    <a:srgbClr val="0066FF"/>
    <a:srgbClr val="00CC00"/>
    <a:srgbClr val="FFFF00"/>
    <a:srgbClr val="CCFFCC"/>
    <a:srgbClr val="FF0000"/>
    <a:srgbClr val="A74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04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6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20" d="100"/>
          <a:sy n="120" d="100"/>
        </p:scale>
        <p:origin x="-2316" y="-78"/>
      </p:cViewPr>
      <p:guideLst>
        <p:guide orient="horz" pos="3392"/>
        <p:guide pos="2382"/>
        <p:guide pos="2380"/>
        <p:guide orient="horz" pos="3289"/>
        <p:guide pos="2302"/>
        <p:guide pos="2300"/>
        <p:guide orient="horz" pos="3367"/>
        <p:guide orient="horz" pos="3265"/>
        <p:guide pos="2340"/>
        <p:guide pos="2338"/>
        <p:guide pos="2260"/>
        <p:guide pos="2259"/>
        <p:guide orient="horz" pos="3342"/>
        <p:guide orient="horz" pos="3241"/>
        <p:guide pos="2360"/>
        <p:guide pos="2358"/>
        <p:guide pos="2281"/>
        <p:guide pos="2279"/>
        <p:guide pos="2318"/>
        <p:guide pos="2316"/>
        <p:guide pos="2239"/>
        <p:guide pos="2237"/>
        <p:guide orient="horz" pos="3061"/>
        <p:guide orient="horz" pos="2969"/>
        <p:guide orient="horz" pos="3038"/>
        <p:guide orient="horz" pos="2947"/>
        <p:guide orient="horz" pos="3016"/>
        <p:guide orient="horz" pos="2924"/>
        <p:guide pos="2352"/>
        <p:guide pos="2350"/>
        <p:guide pos="2273"/>
        <p:guide pos="2271"/>
        <p:guide pos="2311"/>
        <p:guide pos="2309"/>
        <p:guide pos="2232"/>
        <p:guide pos="2231"/>
        <p:guide pos="2330"/>
        <p:guide pos="2328"/>
        <p:guide pos="2252"/>
        <p:guide pos="2250"/>
        <p:guide pos="2289"/>
        <p:guide pos="2287"/>
        <p:guide pos="2211"/>
        <p:guide pos="2209"/>
        <p:guide orient="horz" pos="3758"/>
        <p:guide orient="horz" pos="3645"/>
        <p:guide orient="horz" pos="3731"/>
        <p:guide orient="horz" pos="3618"/>
        <p:guide orient="horz" pos="3704"/>
        <p:guide orient="horz" pos="3592"/>
        <p:guide orient="horz" pos="3393"/>
        <p:guide pos="2412"/>
        <p:guide pos="2410"/>
        <p:guide pos="2331"/>
        <p:guide pos="2329"/>
        <p:guide pos="2370"/>
        <p:guide pos="2368"/>
        <p:guide pos="2288"/>
        <p:guide pos="2390"/>
        <p:guide pos="2387"/>
        <p:guide pos="2310"/>
        <p:guide pos="2308"/>
        <p:guide pos="2348"/>
        <p:guide pos="2346"/>
        <p:guide pos="2267"/>
        <p:guide pos="2265"/>
        <p:guide pos="2359"/>
        <p:guide pos="2357"/>
        <p:guide pos="2319"/>
        <p:guide orient="horz" pos="3272"/>
        <p:guide orient="horz" pos="3174"/>
        <p:guide orient="horz" pos="3248"/>
        <p:guide orient="horz" pos="3151"/>
        <p:guide orient="horz" pos="3224"/>
        <p:guide orient="horz" pos="3127"/>
        <p:guide orient="horz" pos="2954"/>
        <p:guide orient="horz" pos="2864"/>
        <p:guide orient="horz" pos="2931"/>
        <p:guide orient="horz" pos="2843"/>
        <p:guide orient="horz" pos="2909"/>
        <p:guide orient="horz" pos="2822"/>
        <p:guide orient="horz" pos="3625"/>
        <p:guide orient="horz" pos="3517"/>
        <p:guide orient="horz" pos="3599"/>
        <p:guide orient="horz" pos="3490"/>
        <p:guide orient="horz" pos="3573"/>
        <p:guide orient="horz" pos="3465"/>
        <p:guide orient="horz" pos="3273"/>
        <p:guide pos="2204"/>
        <p:guide pos="2202"/>
        <p:guide pos="2241"/>
        <p:guide pos="2164"/>
        <p:guide pos="2163"/>
        <p:guide pos="2258"/>
        <p:guide pos="2184"/>
        <p:guide pos="2182"/>
        <p:guide pos="2220"/>
        <p:guide pos="2218"/>
        <p:guide pos="2144"/>
        <p:guide pos="2142"/>
        <p:guide pos="2176"/>
        <p:guide pos="2175"/>
        <p:guide pos="2213"/>
        <p:guide pos="2137"/>
        <p:guide pos="2136"/>
        <p:guide pos="2229"/>
        <p:guide pos="2156"/>
        <p:guide pos="2154"/>
        <p:guide pos="2192"/>
        <p:guide pos="2190"/>
        <p:guide pos="2117"/>
        <p:guide pos="2115"/>
        <p:guide pos="2230"/>
        <p:guide pos="2269"/>
        <p:guide pos="2191"/>
        <p:guide pos="2286"/>
        <p:guide pos="2212"/>
        <p:guide pos="2210"/>
        <p:guide pos="2248"/>
        <p:guide pos="2246"/>
        <p:guide pos="2171"/>
        <p:guide pos="2169"/>
        <p:guide pos="22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9" y="14"/>
            <a:ext cx="2945876" cy="496728"/>
          </a:xfrm>
          <a:prstGeom prst="rect">
            <a:avLst/>
          </a:prstGeom>
        </p:spPr>
        <p:txBody>
          <a:bodyPr vert="horz" lIns="84738" tIns="42372" rIns="84738" bIns="42372" rtlCol="0"/>
          <a:lstStyle>
            <a:lvl1pPr algn="l">
              <a:defRPr sz="10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9" y="9428336"/>
            <a:ext cx="2945876" cy="496727"/>
          </a:xfrm>
          <a:prstGeom prst="rect">
            <a:avLst/>
          </a:prstGeom>
        </p:spPr>
        <p:txBody>
          <a:bodyPr vert="horz" lIns="84738" tIns="42372" rIns="84738" bIns="42372" rtlCol="0" anchor="b"/>
          <a:lstStyle>
            <a:lvl1pPr algn="l">
              <a:defRPr sz="1000"/>
            </a:lvl1pPr>
          </a:lstStyle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3"/>
          </p:nvPr>
        </p:nvSpPr>
        <p:spPr>
          <a:xfrm>
            <a:off x="3850298" y="9429311"/>
            <a:ext cx="2945862" cy="495793"/>
          </a:xfrm>
          <a:prstGeom prst="rect">
            <a:avLst/>
          </a:prstGeom>
        </p:spPr>
        <p:txBody>
          <a:bodyPr vert="horz" lIns="85417" tIns="42710" rIns="85417" bIns="42710" rtlCol="0" anchor="b"/>
          <a:lstStyle>
            <a:lvl1pPr algn="r">
              <a:defRPr sz="1100"/>
            </a:lvl1pPr>
          </a:lstStyle>
          <a:p>
            <a:fld id="{10869304-0230-42A1-8904-D5DDEDCF878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103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9" y="10"/>
            <a:ext cx="2945660" cy="496332"/>
          </a:xfrm>
          <a:prstGeom prst="rect">
            <a:avLst/>
          </a:prstGeom>
        </p:spPr>
        <p:txBody>
          <a:bodyPr vert="horz" lIns="84218" tIns="42110" rIns="84218" bIns="42110" rtlCol="0"/>
          <a:lstStyle>
            <a:lvl1pPr algn="l">
              <a:defRPr sz="10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54" y="10"/>
            <a:ext cx="2945660" cy="496332"/>
          </a:xfrm>
          <a:prstGeom prst="rect">
            <a:avLst/>
          </a:prstGeom>
        </p:spPr>
        <p:txBody>
          <a:bodyPr vert="horz" lIns="84218" tIns="42110" rIns="84218" bIns="42110" rtlCol="0"/>
          <a:lstStyle>
            <a:lvl1pPr algn="r">
              <a:defRPr sz="1000"/>
            </a:lvl1pPr>
          </a:lstStyle>
          <a:p>
            <a:fld id="{A6D41B6A-1164-4CBA-947D-52D6AE716346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9300"/>
            <a:ext cx="4953000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218" tIns="42110" rIns="84218" bIns="4211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63"/>
            <a:ext cx="5438140" cy="4466988"/>
          </a:xfrm>
          <a:prstGeom prst="rect">
            <a:avLst/>
          </a:prstGeom>
        </p:spPr>
        <p:txBody>
          <a:bodyPr vert="horz" lIns="84218" tIns="42110" rIns="84218" bIns="4211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9" y="9428594"/>
            <a:ext cx="2945660" cy="496332"/>
          </a:xfrm>
          <a:prstGeom prst="rect">
            <a:avLst/>
          </a:prstGeom>
        </p:spPr>
        <p:txBody>
          <a:bodyPr vert="horz" lIns="84218" tIns="42110" rIns="84218" bIns="42110" rtlCol="0" anchor="b"/>
          <a:lstStyle>
            <a:lvl1pPr algn="l">
              <a:defRPr sz="10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54" y="9428594"/>
            <a:ext cx="2945660" cy="496332"/>
          </a:xfrm>
          <a:prstGeom prst="rect">
            <a:avLst/>
          </a:prstGeom>
        </p:spPr>
        <p:txBody>
          <a:bodyPr vert="horz" lIns="84218" tIns="42110" rIns="84218" bIns="42110" rtlCol="0" anchor="b"/>
          <a:lstStyle>
            <a:lvl1pPr algn="r">
              <a:defRPr sz="1000"/>
            </a:lvl1pPr>
          </a:lstStyle>
          <a:p>
            <a:fld id="{C021E19E-1957-4C9D-9508-6362B6B846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446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1E19E-1957-4C9D-9508-6362B6B846E4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2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1E19E-1957-4C9D-9508-6362B6B846E4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788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1E19E-1957-4C9D-9508-6362B6B846E4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788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1E19E-1957-4C9D-9508-6362B6B846E4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788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1E19E-1957-4C9D-9508-6362B6B846E4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788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1E19E-1957-4C9D-9508-6362B6B846E4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788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1E19E-1957-4C9D-9508-6362B6B846E4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788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1E19E-1957-4C9D-9508-6362B6B846E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02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6109"/>
            <a:ext cx="903649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576064"/>
          </a:xfrm>
          <a:solidFill>
            <a:schemeClr val="bg2"/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>
            <a:lvl1pPr>
              <a:defRPr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7219"/>
            <a:ext cx="8352928" cy="31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2" y="6577607"/>
            <a:ext cx="914399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C00000"/>
                </a:solidFill>
              </a:rPr>
              <a:t>Roma, luglio 2012</a:t>
            </a:r>
          </a:p>
        </p:txBody>
      </p:sp>
      <p:pic>
        <p:nvPicPr>
          <p:cNvPr id="14" name="Immagin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12595"/>
          <a:stretch>
            <a:fillRect/>
          </a:stretch>
        </p:blipFill>
        <p:spPr bwMode="auto">
          <a:xfrm>
            <a:off x="8557626" y="44624"/>
            <a:ext cx="550878" cy="76150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12595"/>
          <a:stretch>
            <a:fillRect/>
          </a:stretch>
        </p:blipFill>
        <p:spPr bwMode="auto">
          <a:xfrm>
            <a:off x="1" y="44624"/>
            <a:ext cx="550878" cy="76150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41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52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3600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3600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CBFFA4-153D-4E60-9A04-34B14D08D7B2}" type="slidenum">
              <a:rPr lang="it-IT" sz="3600" b="1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sz="3600" b="1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571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74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049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802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957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93962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3600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BABD37-79F8-45F8-99BE-8E9DE89A901B}" type="slidenum">
              <a:rPr lang="it-IT" sz="3600" b="1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sz="3600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3600" b="1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3869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0688"/>
            <a:ext cx="903649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576064"/>
          </a:xfrm>
          <a:solidFill>
            <a:schemeClr val="bg2"/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>
            <a:lvl1pPr>
              <a:defRPr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37312"/>
            <a:ext cx="8352928" cy="31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2" y="6525344"/>
            <a:ext cx="914399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400" b="1" dirty="0" smtClean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4" name="Immagin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12595"/>
          <a:stretch>
            <a:fillRect/>
          </a:stretch>
        </p:blipFill>
        <p:spPr bwMode="auto">
          <a:xfrm>
            <a:off x="8496435" y="79417"/>
            <a:ext cx="468767" cy="6480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12595"/>
          <a:stretch>
            <a:fillRect/>
          </a:stretch>
        </p:blipFill>
        <p:spPr bwMode="auto">
          <a:xfrm>
            <a:off x="131802" y="75206"/>
            <a:ext cx="487589" cy="648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228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339867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6109"/>
            <a:ext cx="903649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olo 7"/>
          <p:cNvSpPr txBox="1">
            <a:spLocks/>
          </p:cNvSpPr>
          <p:nvPr userDrawn="1"/>
        </p:nvSpPr>
        <p:spPr>
          <a:xfrm>
            <a:off x="446856" y="116632"/>
            <a:ext cx="8229600" cy="576064"/>
          </a:xfrm>
          <a:prstGeom prst="rect">
            <a:avLst/>
          </a:prstGeom>
          <a:solidFill>
            <a:schemeClr val="bg2"/>
          </a:solidFill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pic>
        <p:nvPicPr>
          <p:cNvPr id="5" name="Immagin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12595"/>
          <a:stretch>
            <a:fillRect/>
          </a:stretch>
        </p:blipFill>
        <p:spPr bwMode="auto">
          <a:xfrm>
            <a:off x="8557626" y="44624"/>
            <a:ext cx="550878" cy="76150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12595"/>
          <a:stretch>
            <a:fillRect/>
          </a:stretch>
        </p:blipFill>
        <p:spPr bwMode="auto">
          <a:xfrm>
            <a:off x="1" y="44624"/>
            <a:ext cx="550878" cy="76150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7219"/>
            <a:ext cx="8352928" cy="31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2" y="6577607"/>
            <a:ext cx="914399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C00000"/>
                </a:solidFill>
              </a:rPr>
              <a:t>Roma, luglio 2012</a:t>
            </a:r>
          </a:p>
        </p:txBody>
      </p:sp>
    </p:spTree>
    <p:extLst>
      <p:ext uri="{BB962C8B-B14F-4D97-AF65-F5344CB8AC3E}">
        <p14:creationId xmlns:p14="http://schemas.microsoft.com/office/powerpoint/2010/main" val="292517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472047"/>
      </p:ext>
    </p:extLst>
  </p:cSld>
  <p:clrMapOvr>
    <a:masterClrMapping/>
  </p:clrMapOvr>
  <p:transition spd="med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511080"/>
      </p:ext>
    </p:extLst>
  </p:cSld>
  <p:clrMapOvr>
    <a:masterClrMapping/>
  </p:clrMapOvr>
  <p:transition spd="med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1307173"/>
      </p:ext>
    </p:extLst>
  </p:cSld>
  <p:clrMapOvr>
    <a:masterClrMapping/>
  </p:clrMapOvr>
  <p:transition spd="med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02760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925694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23417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91808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7255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67349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679227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BFFA4-153D-4E60-9A04-34B14D08D7B2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605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713716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1_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3600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ABAAD8-8090-4966-98B4-01739FE2CF5B}" type="slidenum">
              <a:rPr lang="it-IT" sz="3600" b="1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sz="3600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3600" b="1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562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7BB-2FC6-463E-A244-63BA941DBFD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294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7BB-2FC6-463E-A244-63BA941DBFD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798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7BB-2FC6-463E-A244-63BA941DBFD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6882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7BB-2FC6-463E-A244-63BA941DBFD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628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7BB-2FC6-463E-A244-63BA941DBFD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96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7BB-2FC6-463E-A244-63BA941DBFD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8488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7BB-2FC6-463E-A244-63BA941DBFD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625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7BB-2FC6-463E-A244-63BA941DBFD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4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02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7BB-2FC6-463E-A244-63BA941DBFD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16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7BB-2FC6-463E-A244-63BA941DBFD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310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7BB-2FC6-463E-A244-63BA941DBFD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4077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731-C10A-4CD4-9C63-ADA948B813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1656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731-C10A-4CD4-9C63-ADA948B813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363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731-C10A-4CD4-9C63-ADA948B813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116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731-C10A-4CD4-9C63-ADA948B813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630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731-C10A-4CD4-9C63-ADA948B813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105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731-C10A-4CD4-9C63-ADA948B813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6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731-C10A-4CD4-9C63-ADA948B813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99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638"/>
            <a:ext cx="90360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286500"/>
            <a:ext cx="83534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550862" y="116632"/>
            <a:ext cx="8007351" cy="576064"/>
          </a:xfrm>
          <a:solidFill>
            <a:schemeClr val="bg2"/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>
            <a:lvl1pPr>
              <a:defRPr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2" y="6577607"/>
            <a:ext cx="914399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C00000"/>
                </a:solidFill>
              </a:rPr>
              <a:t>Roma, luglio 2012</a:t>
            </a:r>
          </a:p>
        </p:txBody>
      </p:sp>
      <p:pic>
        <p:nvPicPr>
          <p:cNvPr id="10" name="Picture 12" descr="grifone_metallico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0"/>
            <a:ext cx="432048" cy="58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29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731-C10A-4CD4-9C63-ADA948B813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635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731-C10A-4CD4-9C63-ADA948B813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506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731-C10A-4CD4-9C63-ADA948B813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5771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731-C10A-4CD4-9C63-ADA948B813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49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175" cy="7022922"/>
          </a:xfrm>
          <a:prstGeom prst="rect">
            <a:avLst/>
          </a:prstGeom>
        </p:spPr>
      </p:pic>
      <p:grpSp>
        <p:nvGrpSpPr>
          <p:cNvPr id="11" name="Gruppo 10"/>
          <p:cNvGrpSpPr>
            <a:grpSpLocks/>
          </p:cNvGrpSpPr>
          <p:nvPr userDrawn="1"/>
        </p:nvGrpSpPr>
        <p:grpSpPr bwMode="auto">
          <a:xfrm>
            <a:off x="35496" y="764716"/>
            <a:ext cx="9070404" cy="72003"/>
            <a:chOff x="29837" y="384416"/>
            <a:chExt cx="9042827" cy="8640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29837" y="384416"/>
              <a:ext cx="9041819" cy="0"/>
            </a:xfrm>
            <a:prstGeom prst="line">
              <a:avLst/>
            </a:prstGeom>
            <a:ln w="88900" cap="sq">
              <a:solidFill>
                <a:srgbClr val="008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>
              <a:off x="34019" y="393056"/>
              <a:ext cx="9038645" cy="0"/>
            </a:xfrm>
            <a:prstGeom prst="line">
              <a:avLst/>
            </a:prstGeom>
            <a:ln w="88900" cap="sq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2" descr="grifone_metallico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40047"/>
            <a:ext cx="432048" cy="58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206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" y="517482"/>
            <a:ext cx="914355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286500"/>
            <a:ext cx="83534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15"/>
          <p:cNvPicPr>
            <a:picLocks noChangeAspect="1"/>
          </p:cNvPicPr>
          <p:nvPr userDrawn="1"/>
        </p:nvPicPr>
        <p:blipFill>
          <a:blip r:embed="rId4" cstate="print"/>
          <a:srcRect l="6889" t="12595"/>
          <a:stretch>
            <a:fillRect/>
          </a:stretch>
        </p:blipFill>
        <p:spPr bwMode="auto">
          <a:xfrm>
            <a:off x="8441890" y="134169"/>
            <a:ext cx="576635" cy="797651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46653" cy="576064"/>
          </a:xfrm>
          <a:noFill/>
          <a:ln w="38100">
            <a:noFill/>
          </a:ln>
        </p:spPr>
        <p:txBody>
          <a:bodyPr>
            <a:noAutofit/>
          </a:bodyPr>
          <a:lstStyle>
            <a:lvl1pPr>
              <a:defRPr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2" y="6577607"/>
            <a:ext cx="914399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 smtClean="0">
                <a:solidFill>
                  <a:srgbClr val="C00000"/>
                </a:solidFill>
                <a:latin typeface="Calibri"/>
              </a:rPr>
              <a:t>Roma,  24 luglio 2012</a:t>
            </a:r>
          </a:p>
        </p:txBody>
      </p:sp>
      <p:sp>
        <p:nvSpPr>
          <p:cNvPr id="2" name="Rettangolo 1"/>
          <p:cNvSpPr/>
          <p:nvPr userDrawn="1"/>
        </p:nvSpPr>
        <p:spPr>
          <a:xfrm>
            <a:off x="8388424" y="89719"/>
            <a:ext cx="683568" cy="891009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1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BCFF59-4A0E-4646-8DF0-217153EE1F1B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69BD07-1D39-420E-A175-6556B38252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42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94942" cy="7021133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7219"/>
            <a:ext cx="8352928" cy="31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magin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12595"/>
          <a:stretch>
            <a:fillRect/>
          </a:stretch>
        </p:blipFill>
        <p:spPr bwMode="auto">
          <a:xfrm>
            <a:off x="8557626" y="75204"/>
            <a:ext cx="550878" cy="76150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12595"/>
          <a:stretch>
            <a:fillRect/>
          </a:stretch>
        </p:blipFill>
        <p:spPr bwMode="auto">
          <a:xfrm>
            <a:off x="60682" y="75204"/>
            <a:ext cx="550878" cy="76150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78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26" Type="http://schemas.microsoft.com/office/2007/relationships/hdphoto" Target="../media/hdphoto1.wdp"/><Relationship Id="rId3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5" Type="http://schemas.openxmlformats.org/officeDocument/2006/relationships/image" Target="../media/image5.jpeg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slideLayout" Target="../slideLayouts/slideLayout28.xml"/><Relationship Id="rId29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31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27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0.xml"/><Relationship Id="rId27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microsoft.com/office/2007/relationships/hdphoto" Target="../media/hdphoto1.wdp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501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9" r:id="rId7"/>
    <p:sldLayoutId id="2147483734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colorTemperature colorTemp="88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94942" cy="7021133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6109"/>
            <a:ext cx="903649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7219"/>
            <a:ext cx="8352928" cy="31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magine 15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12595"/>
          <a:stretch>
            <a:fillRect/>
          </a:stretch>
        </p:blipFill>
        <p:spPr bwMode="auto">
          <a:xfrm>
            <a:off x="8557626" y="75204"/>
            <a:ext cx="550878" cy="76150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15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12595"/>
          <a:stretch>
            <a:fillRect/>
          </a:stretch>
        </p:blipFill>
        <p:spPr bwMode="auto">
          <a:xfrm>
            <a:off x="60682" y="75204"/>
            <a:ext cx="550878" cy="76150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61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  <p:sldLayoutId id="2147483692" r:id="rId22"/>
    <p:sldLayoutId id="2147483693" r:id="rId2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8027BB-2FC6-463E-A244-63BA941DBFD2}" type="slidenum">
              <a:rPr lang="it-IT" b="1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b="1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88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175" cy="7022922"/>
          </a:xfrm>
          <a:prstGeom prst="rect">
            <a:avLst/>
          </a:prstGeom>
        </p:spPr>
      </p:pic>
      <p:grpSp>
        <p:nvGrpSpPr>
          <p:cNvPr id="8" name="Gruppo 7"/>
          <p:cNvGrpSpPr>
            <a:grpSpLocks/>
          </p:cNvGrpSpPr>
          <p:nvPr/>
        </p:nvGrpSpPr>
        <p:grpSpPr bwMode="auto">
          <a:xfrm>
            <a:off x="35496" y="764716"/>
            <a:ext cx="9070404" cy="72003"/>
            <a:chOff x="29837" y="384416"/>
            <a:chExt cx="9042827" cy="8640"/>
          </a:xfrm>
        </p:grpSpPr>
        <p:cxnSp>
          <p:nvCxnSpPr>
            <p:cNvPr id="9" name="Connettore 1 8"/>
            <p:cNvCxnSpPr/>
            <p:nvPr/>
          </p:nvCxnSpPr>
          <p:spPr>
            <a:xfrm>
              <a:off x="29837" y="384416"/>
              <a:ext cx="9041819" cy="0"/>
            </a:xfrm>
            <a:prstGeom prst="line">
              <a:avLst/>
            </a:prstGeom>
            <a:ln w="88900" cap="sq">
              <a:solidFill>
                <a:srgbClr val="008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>
              <a:off x="34019" y="393056"/>
              <a:ext cx="9038645" cy="0"/>
            </a:xfrm>
            <a:prstGeom prst="line">
              <a:avLst/>
            </a:prstGeom>
            <a:ln w="88900" cap="sq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2" descr="grifone_metallico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40047"/>
            <a:ext cx="432048" cy="58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60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46F731-C10A-4CD4-9C63-ADA948B81386}" type="slidenum">
              <a:rPr lang="it-IT" b="1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b="1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88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175" cy="7022922"/>
          </a:xfrm>
          <a:prstGeom prst="rect">
            <a:avLst/>
          </a:prstGeom>
        </p:spPr>
      </p:pic>
      <p:grpSp>
        <p:nvGrpSpPr>
          <p:cNvPr id="8" name="Gruppo 7"/>
          <p:cNvGrpSpPr>
            <a:grpSpLocks/>
          </p:cNvGrpSpPr>
          <p:nvPr/>
        </p:nvGrpSpPr>
        <p:grpSpPr bwMode="auto">
          <a:xfrm>
            <a:off x="35496" y="764716"/>
            <a:ext cx="9070404" cy="72003"/>
            <a:chOff x="29837" y="384416"/>
            <a:chExt cx="9042827" cy="8640"/>
          </a:xfrm>
        </p:grpSpPr>
        <p:cxnSp>
          <p:nvCxnSpPr>
            <p:cNvPr id="9" name="Connettore 1 8"/>
            <p:cNvCxnSpPr/>
            <p:nvPr/>
          </p:nvCxnSpPr>
          <p:spPr>
            <a:xfrm>
              <a:off x="29837" y="384416"/>
              <a:ext cx="9041819" cy="0"/>
            </a:xfrm>
            <a:prstGeom prst="line">
              <a:avLst/>
            </a:prstGeom>
            <a:ln w="88900" cap="sq">
              <a:solidFill>
                <a:srgbClr val="008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>
              <a:off x="34019" y="393056"/>
              <a:ext cx="9038645" cy="0"/>
            </a:xfrm>
            <a:prstGeom prst="line">
              <a:avLst/>
            </a:prstGeom>
            <a:ln w="88900" cap="sq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2" descr="grifone_metallico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40047"/>
            <a:ext cx="432048" cy="58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3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3569" y="3717032"/>
            <a:ext cx="7920879" cy="611579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600" b="1" cap="sm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OPERAZIONE «PAGA GLOBALE»</a:t>
            </a:r>
            <a:endParaRPr lang="it-IT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magine 7" descr="Descrizione: Comando Regionale Emilia Romagn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25901"/>
            <a:ext cx="1152128" cy="155908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049"/>
          <p:cNvSpPr>
            <a:spLocks noChangeArrowheads="1"/>
          </p:cNvSpPr>
          <p:nvPr/>
        </p:nvSpPr>
        <p:spPr bwMode="auto">
          <a:xfrm>
            <a:off x="4716016" y="5661248"/>
            <a:ext cx="381642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Parma, </a:t>
            </a:r>
            <a:r>
              <a:rPr lang="it-IT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 aprile 2018</a:t>
            </a:r>
            <a:endParaRPr lang="it-IT" sz="2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2339752" y="980728"/>
            <a:ext cx="4536504" cy="472271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COMANDO PROVINCIALE PARMA</a:t>
            </a:r>
            <a:endParaRPr lang="it-IT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3868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045" descr="BO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0517"/>
            <a:ext cx="504056" cy="62875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e 1"/>
          <p:cNvSpPr/>
          <p:nvPr/>
        </p:nvSpPr>
        <p:spPr>
          <a:xfrm>
            <a:off x="3093302" y="2345323"/>
            <a:ext cx="2736304" cy="1224136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Imprenditore</a:t>
            </a:r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4352517" y="3641466"/>
            <a:ext cx="360040" cy="720080"/>
          </a:xfrm>
          <a:prstGeom prst="downArrow">
            <a:avLst/>
          </a:prstGeom>
          <a:solidFill>
            <a:srgbClr val="0066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668441" y="4509120"/>
            <a:ext cx="1728192" cy="43204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</a:rPr>
              <a:t>OBIETTIVO DEL SODALIZIO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912260" y="5373215"/>
            <a:ext cx="2052228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INDEBITE COMPENSAZIONI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6228184" y="1124744"/>
            <a:ext cx="2736304" cy="1224136"/>
          </a:xfrm>
          <a:prstGeom prst="ellipse">
            <a:avLst/>
          </a:prstGeom>
          <a:solidFill>
            <a:schemeClr val="accent1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Consulenti del lavoro</a:t>
            </a:r>
            <a:endParaRPr lang="it-IT" dirty="0"/>
          </a:p>
        </p:txBody>
      </p:sp>
      <p:sp>
        <p:nvSpPr>
          <p:cNvPr id="12" name="Freccia in giù 11"/>
          <p:cNvSpPr/>
          <p:nvPr/>
        </p:nvSpPr>
        <p:spPr>
          <a:xfrm rot="3636487">
            <a:off x="5901442" y="2086742"/>
            <a:ext cx="360040" cy="720080"/>
          </a:xfrm>
          <a:prstGeom prst="downArrow">
            <a:avLst/>
          </a:prstGeom>
          <a:solidFill>
            <a:srgbClr val="0066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251520" y="1052736"/>
            <a:ext cx="2736304" cy="1368152"/>
          </a:xfrm>
          <a:prstGeom prst="ellipse">
            <a:avLst/>
          </a:prstGeom>
          <a:solidFill>
            <a:schemeClr val="accent1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Consulenti fiscali</a:t>
            </a:r>
            <a:endParaRPr lang="it-IT" dirty="0"/>
          </a:p>
        </p:txBody>
      </p:sp>
      <p:sp>
        <p:nvSpPr>
          <p:cNvPr id="15" name="Freccia in giù 14"/>
          <p:cNvSpPr/>
          <p:nvPr/>
        </p:nvSpPr>
        <p:spPr>
          <a:xfrm rot="18336029">
            <a:off x="2705998" y="2136443"/>
            <a:ext cx="360040" cy="620679"/>
          </a:xfrm>
          <a:prstGeom prst="downArrow">
            <a:avLst/>
          </a:prstGeom>
          <a:solidFill>
            <a:srgbClr val="0066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395536" y="5376408"/>
            <a:ext cx="2052228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TRUFFA AGGRAVATA A DANNO INPS E ERARIO</a:t>
            </a:r>
          </a:p>
        </p:txBody>
      </p:sp>
      <p:sp>
        <p:nvSpPr>
          <p:cNvPr id="26" name="Freccia in giù 25"/>
          <p:cNvSpPr/>
          <p:nvPr/>
        </p:nvSpPr>
        <p:spPr>
          <a:xfrm rot="16200000">
            <a:off x="2879812" y="5481227"/>
            <a:ext cx="360040" cy="720080"/>
          </a:xfrm>
          <a:prstGeom prst="downArrow">
            <a:avLst/>
          </a:prstGeom>
          <a:solidFill>
            <a:srgbClr val="0066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ngolare in su 4"/>
          <p:cNvSpPr/>
          <p:nvPr/>
        </p:nvSpPr>
        <p:spPr>
          <a:xfrm rot="10800000">
            <a:off x="1276296" y="4653136"/>
            <a:ext cx="2143576" cy="576064"/>
          </a:xfrm>
          <a:prstGeom prst="bentUpArrow">
            <a:avLst/>
          </a:prstGeom>
          <a:solidFill>
            <a:srgbClr val="0066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3506423" y="5373215"/>
            <a:ext cx="2052228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Contabilizzazione di crediti inesistenti</a:t>
            </a:r>
          </a:p>
        </p:txBody>
      </p:sp>
      <p:sp>
        <p:nvSpPr>
          <p:cNvPr id="25" name="Freccia in giù 24"/>
          <p:cNvSpPr/>
          <p:nvPr/>
        </p:nvSpPr>
        <p:spPr>
          <a:xfrm rot="16200000">
            <a:off x="6084168" y="5373214"/>
            <a:ext cx="360040" cy="936104"/>
          </a:xfrm>
          <a:prstGeom prst="downArrow">
            <a:avLst/>
          </a:prstGeom>
          <a:solidFill>
            <a:srgbClr val="0066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arrotondato 22"/>
          <p:cNvSpPr/>
          <p:nvPr/>
        </p:nvSpPr>
        <p:spPr>
          <a:xfrm>
            <a:off x="1885803" y="128306"/>
            <a:ext cx="5084361" cy="47227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OPERAZIONE «PAGA GLOBALE»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84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7" grpId="0" animBg="1"/>
      <p:bldP spid="11" grpId="0" animBg="1"/>
      <p:bldP spid="12" grpId="0" animBg="1"/>
      <p:bldP spid="14" grpId="0" animBg="1"/>
      <p:bldP spid="15" grpId="0" animBg="1"/>
      <p:bldP spid="24" grpId="0" animBg="1"/>
      <p:bldP spid="26" grpId="0" animBg="1"/>
      <p:bldP spid="5" grpId="0" animBg="1"/>
      <p:bldP spid="22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/>
        </p:nvSpPr>
        <p:spPr>
          <a:xfrm>
            <a:off x="1146059" y="1556792"/>
            <a:ext cx="7098349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44500" lvl="0" indent="-444500" algn="just" eaLnBrk="0" hangingPunct="0">
              <a:spcBef>
                <a:spcPct val="20000"/>
              </a:spcBef>
              <a:defRPr/>
            </a:pPr>
            <a:r>
              <a:rPr lang="it-IT" sz="3200" b="1" i="1" kern="0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MISURE CAUTELARI PERSONALI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2051718" y="120732"/>
            <a:ext cx="5084361" cy="47227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OPERAZIONE «PAGA GLOBALE»</a:t>
            </a:r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21" name="Picture 1045" descr="BO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0517"/>
            <a:ext cx="504056" cy="62875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1146059" y="4179902"/>
            <a:ext cx="7098349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44500" lvl="0" indent="-444500" algn="ctr" eaLnBrk="0" hangingPunct="0">
              <a:spcBef>
                <a:spcPct val="20000"/>
              </a:spcBef>
              <a:defRPr/>
            </a:pPr>
            <a:r>
              <a:rPr lang="it-IT" sz="3200" b="1" i="1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MISURE CAUTELARI REALI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146059" y="2420888"/>
            <a:ext cx="695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 persona                   CUSTODIA CAUTELARE IN CARCERE</a:t>
            </a:r>
            <a:endParaRPr lang="it-IT" dirty="0"/>
          </a:p>
        </p:txBody>
      </p:sp>
      <p:sp>
        <p:nvSpPr>
          <p:cNvPr id="3" name="Freccia a destra 2"/>
          <p:cNvSpPr/>
          <p:nvPr/>
        </p:nvSpPr>
        <p:spPr>
          <a:xfrm>
            <a:off x="2267744" y="2571560"/>
            <a:ext cx="720080" cy="112658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174945" y="3140968"/>
            <a:ext cx="6954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6</a:t>
            </a:r>
            <a:r>
              <a:rPr lang="it-IT" dirty="0" smtClean="0"/>
              <a:t> persone                   CUSTODIA CAUTELARE ARRESTI DOMICILIARI, </a:t>
            </a:r>
            <a:r>
              <a:rPr lang="it-IT" dirty="0" err="1" smtClean="0"/>
              <a:t>DI</a:t>
            </a:r>
            <a:r>
              <a:rPr lang="it-IT" dirty="0" smtClean="0"/>
              <a:t> CUI  </a:t>
            </a:r>
          </a:p>
          <a:p>
            <a:r>
              <a:rPr lang="it-IT" dirty="0" smtClean="0"/>
              <a:t>		   </a:t>
            </a:r>
            <a:r>
              <a:rPr lang="it-IT" b="1" dirty="0" smtClean="0"/>
              <a:t>NR. 5 PROFESSIONISTI </a:t>
            </a:r>
            <a:endParaRPr lang="it-IT" b="1" dirty="0"/>
          </a:p>
        </p:txBody>
      </p:sp>
      <p:sp>
        <p:nvSpPr>
          <p:cNvPr id="22" name="Freccia a destra 21"/>
          <p:cNvSpPr/>
          <p:nvPr/>
        </p:nvSpPr>
        <p:spPr>
          <a:xfrm>
            <a:off x="2267744" y="3269305"/>
            <a:ext cx="720080" cy="112658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238849" y="4941168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SEQUESTRO PREVENTIVO		</a:t>
            </a:r>
            <a:r>
              <a:rPr lang="it-IT" sz="2400" dirty="0" smtClean="0"/>
              <a:t>EURO </a:t>
            </a:r>
            <a:r>
              <a:rPr lang="it-IT" sz="2400" dirty="0" smtClean="0"/>
              <a:t>2.300.000</a:t>
            </a:r>
            <a:endParaRPr lang="it-IT" sz="2400" dirty="0"/>
          </a:p>
        </p:txBody>
      </p:sp>
      <p:sp>
        <p:nvSpPr>
          <p:cNvPr id="23" name="Freccia a destra 22"/>
          <p:cNvSpPr/>
          <p:nvPr/>
        </p:nvSpPr>
        <p:spPr>
          <a:xfrm>
            <a:off x="3873819" y="4834154"/>
            <a:ext cx="720080" cy="583359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94804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2" grpId="0"/>
      <p:bldP spid="3" grpId="0" animBg="1"/>
      <p:bldP spid="17" grpId="0"/>
      <p:bldP spid="22" grpId="0" animBg="1"/>
      <p:bldP spid="4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45" descr="BO0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0517"/>
            <a:ext cx="504056" cy="62875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arrotondato 3"/>
          <p:cNvSpPr/>
          <p:nvPr/>
        </p:nvSpPr>
        <p:spPr>
          <a:xfrm>
            <a:off x="2051718" y="120732"/>
            <a:ext cx="5084361" cy="47227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OPERAZIONE «PAGA GLOBALE»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15515" y="1133159"/>
            <a:ext cx="3024336" cy="36933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solidFill>
              <a:srgbClr val="0000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Contratto di solidarietà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940152" y="1125365"/>
            <a:ext cx="3024336" cy="36933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solidFill>
              <a:srgbClr val="0000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Malattia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2558636" y="1759421"/>
            <a:ext cx="3960440" cy="71508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Indennità erogate </a:t>
            </a:r>
            <a:r>
              <a:rPr lang="it-IT" dirty="0" smtClean="0">
                <a:solidFill>
                  <a:schemeClr val="tx1"/>
                </a:solidFill>
              </a:rPr>
              <a:t>dall’INPS e anticipate dal datore di lavoro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3995936" y="2739234"/>
            <a:ext cx="936104" cy="936104"/>
          </a:xfrm>
          <a:prstGeom prst="down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167844" y="3861048"/>
            <a:ext cx="2592288" cy="1484784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Credito nei confronti dell’INPS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Freccia in giù 9"/>
          <p:cNvSpPr/>
          <p:nvPr/>
        </p:nvSpPr>
        <p:spPr>
          <a:xfrm>
            <a:off x="1259630" y="1943337"/>
            <a:ext cx="648071" cy="3440744"/>
          </a:xfrm>
          <a:prstGeom prst="down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7493" y="5664808"/>
            <a:ext cx="3132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 lavoratori fornivano la loro prestazione nonostante fossero in riduzione oraria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886146" y="5664808"/>
            <a:ext cx="3132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 lavoratori fornivano la loro prestazione nonostante fossero malattia</a:t>
            </a:r>
            <a:endParaRPr lang="it-IT" dirty="0"/>
          </a:p>
        </p:txBody>
      </p:sp>
      <p:sp>
        <p:nvSpPr>
          <p:cNvPr id="13" name="Freccia in giù 12"/>
          <p:cNvSpPr/>
          <p:nvPr/>
        </p:nvSpPr>
        <p:spPr>
          <a:xfrm>
            <a:off x="7236299" y="1943337"/>
            <a:ext cx="648071" cy="3440744"/>
          </a:xfrm>
          <a:prstGeom prst="down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365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/>
        </p:nvSpPr>
        <p:spPr>
          <a:xfrm>
            <a:off x="1130834" y="1090430"/>
            <a:ext cx="7098349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44500" lvl="0" indent="-444500" algn="ctr" eaLnBrk="0" hangingPunct="0">
              <a:spcBef>
                <a:spcPct val="20000"/>
              </a:spcBef>
              <a:defRPr/>
            </a:pPr>
            <a:r>
              <a:rPr lang="it-IT" sz="3200" b="1" i="1" kern="0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PAGA GLOBALE</a:t>
            </a:r>
          </a:p>
        </p:txBody>
      </p:sp>
      <p:pic>
        <p:nvPicPr>
          <p:cNvPr id="21" name="Picture 1045" descr="BO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0517"/>
            <a:ext cx="504056" cy="62875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649561" y="1730149"/>
            <a:ext cx="6162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STIPENDIO NON CORRISPONDENTE A QUANTO CERTIFICATO IN BUSTA PAGA AL DIPENDENTE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438396" y="6169071"/>
            <a:ext cx="231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IMPRENDITORE PAGA</a:t>
            </a:r>
          </a:p>
          <a:p>
            <a:pPr algn="ctr"/>
            <a:r>
              <a:rPr lang="it-IT" sz="1600" dirty="0" smtClean="0"/>
              <a:t>IL SURPLUS IN CONTANTI</a:t>
            </a:r>
            <a:endParaRPr lang="it-IT" sz="1600" dirty="0"/>
          </a:p>
        </p:txBody>
      </p:sp>
      <p:sp>
        <p:nvSpPr>
          <p:cNvPr id="23" name="Freccia a destra 22"/>
          <p:cNvSpPr/>
          <p:nvPr/>
        </p:nvSpPr>
        <p:spPr>
          <a:xfrm rot="5400000">
            <a:off x="4210627" y="2407675"/>
            <a:ext cx="766541" cy="1242450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284793" y="4732727"/>
            <a:ext cx="618207" cy="1188465"/>
          </a:xfrm>
          <a:prstGeom prst="down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2051718" y="120732"/>
            <a:ext cx="5084361" cy="47227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OPERAZIONE «PAGA GLOBALE»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947333" y="3605077"/>
            <a:ext cx="3593628" cy="92651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Retribuzione calcolata sulla base dei fogli di lavoro con le ore effettivamente svolte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93392" y="3605077"/>
            <a:ext cx="3593628" cy="92651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Buste paga regolarmente predisposte, con le ore da contratto sindacale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88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  <p:bldP spid="4" grpId="0"/>
      <p:bldP spid="23" grpId="0" animBg="1"/>
      <p:bldP spid="6" grpId="0" animBg="1"/>
      <p:bldP spid="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045" descr="BO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0517"/>
            <a:ext cx="504056" cy="62875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650926" y="3679600"/>
            <a:ext cx="231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UTILIZZA FATTURA FALSA EMESSA DA SOCIETA’ “</a:t>
            </a:r>
            <a:r>
              <a:rPr lang="it-IT" sz="1600" i="1" dirty="0" smtClean="0">
                <a:solidFill>
                  <a:schemeClr val="accent1">
                    <a:lumMod val="75000"/>
                  </a:schemeClr>
                </a:solidFill>
              </a:rPr>
              <a:t>CARTIERA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” E LA PAGA AD UN COMPLICE CON SISTEMI TRACCIABILI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Freccia a destra 22"/>
          <p:cNvSpPr/>
          <p:nvPr/>
        </p:nvSpPr>
        <p:spPr>
          <a:xfrm rot="5400000">
            <a:off x="4499267" y="2995853"/>
            <a:ext cx="581160" cy="583359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6948264" y="2996952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RESTITUISCE ALL’IMPRENDITORE IN DENARO CONTANTE QUANTO RICEVUTO, TRATTENENDO PERCENTUALE PER </a:t>
            </a:r>
            <a:r>
              <a:rPr lang="it-IT" sz="1600" dirty="0" err="1" smtClean="0">
                <a:solidFill>
                  <a:schemeClr val="accent1">
                    <a:lumMod val="75000"/>
                  </a:schemeClr>
                </a:solidFill>
              </a:rPr>
              <a:t>SE’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1187624" y="1052736"/>
            <a:ext cx="618207" cy="855386"/>
          </a:xfrm>
          <a:prstGeom prst="downArrow">
            <a:avLst/>
          </a:prstGeom>
          <a:solidFill>
            <a:schemeClr val="accent2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1044998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1259632" y="206084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ESIGENZA CONTANTI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419872" y="2420888"/>
            <a:ext cx="2387482" cy="444779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IMPRENDITORE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3419872" y="5072453"/>
            <a:ext cx="2520280" cy="444779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COMPLICE</a:t>
            </a:r>
            <a:endParaRPr lang="it-IT" dirty="0"/>
          </a:p>
        </p:txBody>
      </p:sp>
      <p:sp>
        <p:nvSpPr>
          <p:cNvPr id="8" name="Freccia circolare in su 7"/>
          <p:cNvSpPr/>
          <p:nvPr/>
        </p:nvSpPr>
        <p:spPr>
          <a:xfrm rot="16200000">
            <a:off x="5014210" y="3487030"/>
            <a:ext cx="2952327" cy="820041"/>
          </a:xfrm>
          <a:prstGeom prst="curvedUp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26" name="Picture 2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354" y="1415407"/>
            <a:ext cx="1044998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ccia in giù 15"/>
          <p:cNvSpPr/>
          <p:nvPr/>
        </p:nvSpPr>
        <p:spPr>
          <a:xfrm rot="16200000">
            <a:off x="2231740" y="2240868"/>
            <a:ext cx="360040" cy="1440160"/>
          </a:xfrm>
          <a:prstGeom prst="downArrow">
            <a:avLst/>
          </a:prstGeom>
          <a:solidFill>
            <a:schemeClr val="accent2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2051718" y="120732"/>
            <a:ext cx="5084361" cy="47227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OPERAZIONE «PAGA GLOBALE»</a:t>
            </a:r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2" name="Immagine 1" descr="Fisco e Tasse - Limite &lt;strong&gt;contanti&lt;/strong&gt; a 3000 euro, ma senza F24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81" y="4803670"/>
            <a:ext cx="2283397" cy="142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442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045" descr="BO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0517"/>
            <a:ext cx="504056" cy="62875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139716" y="1046350"/>
            <a:ext cx="2232248" cy="129614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DATORE DI LAVORO</a:t>
            </a:r>
            <a:endParaRPr lang="it-IT" sz="4000" dirty="0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479895" y="1003798"/>
            <a:ext cx="165618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DEBITO</a:t>
            </a:r>
            <a:r>
              <a:rPr lang="it-IT" dirty="0" smtClean="0">
                <a:solidFill>
                  <a:schemeClr val="tx1"/>
                </a:solidFill>
              </a:rPr>
              <a:t> VERSO INPS/ ERARIO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56897" y="3985714"/>
            <a:ext cx="1656184" cy="86177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CREDITO </a:t>
            </a:r>
            <a:r>
              <a:rPr lang="it-IT" dirty="0" smtClean="0">
                <a:solidFill>
                  <a:schemeClr val="tx1"/>
                </a:solidFill>
              </a:rPr>
              <a:t>VERSO INPS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2741887" y="1427109"/>
            <a:ext cx="2406177" cy="396044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a destra 25"/>
          <p:cNvSpPr/>
          <p:nvPr/>
        </p:nvSpPr>
        <p:spPr>
          <a:xfrm>
            <a:off x="2429892" y="4218579"/>
            <a:ext cx="2214116" cy="396044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317474" y="5013176"/>
            <a:ext cx="2286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FALSA MALATTIA </a:t>
            </a:r>
          </a:p>
          <a:p>
            <a:pPr marL="285750" indent="-285750"/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FALSA SITUAZIONE DI CRISI AZIENDALE  	    («Contratto di Solidarietà»)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7308304" y="847494"/>
            <a:ext cx="19312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RITENUTE FISCALI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RITENUTE PREVIDENZIALI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/>
              <a:t>IRES</a:t>
            </a:r>
            <a:endParaRPr lang="it-IT" sz="1600" dirty="0"/>
          </a:p>
        </p:txBody>
      </p:sp>
      <p:sp>
        <p:nvSpPr>
          <p:cNvPr id="14" name="Freccia in giù 13"/>
          <p:cNvSpPr/>
          <p:nvPr/>
        </p:nvSpPr>
        <p:spPr>
          <a:xfrm>
            <a:off x="1078082" y="2616290"/>
            <a:ext cx="355516" cy="1203736"/>
          </a:xfrm>
          <a:prstGeom prst="down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giù 27"/>
          <p:cNvSpPr/>
          <p:nvPr/>
        </p:nvSpPr>
        <p:spPr>
          <a:xfrm rot="10800000" flipH="1" flipV="1">
            <a:off x="6156176" y="2390368"/>
            <a:ext cx="379420" cy="1610942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4819990" y="4145015"/>
            <a:ext cx="3280401" cy="584775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/>
              <a:t>COMPENSAZIONE</a:t>
            </a:r>
            <a:endParaRPr lang="it-IT" sz="32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2741887" y="4545125"/>
            <a:ext cx="154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INESISTENTE</a:t>
            </a:r>
            <a:endParaRPr lang="it-IT" i="1" dirty="0"/>
          </a:p>
        </p:txBody>
      </p:sp>
      <p:sp>
        <p:nvSpPr>
          <p:cNvPr id="31" name="CasellaDiTesto 30"/>
          <p:cNvSpPr txBox="1"/>
          <p:nvPr/>
        </p:nvSpPr>
        <p:spPr>
          <a:xfrm rot="5400000">
            <a:off x="5241971" y="287384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i="1"/>
            </a:lvl1pPr>
          </a:lstStyle>
          <a:p>
            <a:r>
              <a:rPr lang="it-IT" dirty="0"/>
              <a:t>REALE</a:t>
            </a:r>
            <a:endParaRPr lang="it-IT" dirty="0"/>
          </a:p>
        </p:txBody>
      </p:sp>
      <p:sp>
        <p:nvSpPr>
          <p:cNvPr id="22" name="Rettangolo arrotondato 21"/>
          <p:cNvSpPr/>
          <p:nvPr/>
        </p:nvSpPr>
        <p:spPr>
          <a:xfrm>
            <a:off x="2051718" y="120732"/>
            <a:ext cx="5084361" cy="47227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OPERAZIONE «PAGA GLOBALE»</a:t>
            </a:r>
            <a:endParaRPr lang="it-IT" sz="2400" b="1" dirty="0">
              <a:solidFill>
                <a:schemeClr val="tx1"/>
              </a:solidFill>
            </a:endParaRPr>
          </a:p>
        </p:txBody>
      </p:sp>
      <p:pic>
        <p:nvPicPr>
          <p:cNvPr id="2" name="Immagine 1" descr="A brief introduction to Photograph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385" y="5013176"/>
            <a:ext cx="2710999" cy="150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2744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5" grpId="0" animBg="1"/>
      <p:bldP spid="8" grpId="0" animBg="1"/>
      <p:bldP spid="26" grpId="0" animBg="1"/>
      <p:bldP spid="12" grpId="0"/>
      <p:bldP spid="27" grpId="0"/>
      <p:bldP spid="14" grpId="0" animBg="1"/>
      <p:bldP spid="28" grpId="0" animBg="1"/>
      <p:bldP spid="15" grpId="0" animBg="1"/>
      <p:bldP spid="29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045" descr="BO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0517"/>
            <a:ext cx="504056" cy="62875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3491880" y="1844824"/>
            <a:ext cx="2232248" cy="1296144"/>
          </a:xfrm>
          <a:prstGeom prst="rect">
            <a:avLst/>
          </a:prstGeom>
          <a:solidFill>
            <a:srgbClr val="F2F80C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SOCIETA</a:t>
            </a:r>
            <a:r>
              <a:rPr lang="it-IT" sz="4000" dirty="0" smtClean="0">
                <a:solidFill>
                  <a:schemeClr val="tx1"/>
                </a:solidFill>
              </a:rPr>
              <a:t>’</a:t>
            </a:r>
            <a:endParaRPr lang="it-IT" sz="4000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588224" y="2204864"/>
            <a:ext cx="2142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1600" dirty="0" smtClean="0"/>
              <a:t>LICENZIAMENTO COLLETTIVO DEI DIPENDENTI E RIASSUNZIONE IN ALTRA SOCIETA’</a:t>
            </a:r>
          </a:p>
        </p:txBody>
      </p:sp>
      <p:sp>
        <p:nvSpPr>
          <p:cNvPr id="14" name="Freccia in giù 13"/>
          <p:cNvSpPr/>
          <p:nvPr/>
        </p:nvSpPr>
        <p:spPr>
          <a:xfrm rot="4671435">
            <a:off x="2733758" y="2207362"/>
            <a:ext cx="355516" cy="798578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giù 27"/>
          <p:cNvSpPr/>
          <p:nvPr/>
        </p:nvSpPr>
        <p:spPr>
          <a:xfrm rot="6157452" flipH="1" flipV="1">
            <a:off x="6095934" y="2304880"/>
            <a:ext cx="379420" cy="770707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971600" y="1124744"/>
            <a:ext cx="7098349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44500" lvl="0" indent="-444500" algn="ctr" eaLnBrk="0" hangingPunct="0">
              <a:spcBef>
                <a:spcPct val="20000"/>
              </a:spcBef>
              <a:defRPr/>
            </a:pPr>
            <a:r>
              <a:rPr lang="it-IT" sz="2000" b="1" i="1" kern="0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Altre condotte fraudolente </a:t>
            </a:r>
            <a:endParaRPr lang="it-IT" b="1" i="1" kern="0" dirty="0" smtClean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948264" y="6021288"/>
            <a:ext cx="165618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TRUFFA ALL’INPS</a:t>
            </a:r>
            <a:endParaRPr lang="it-IT" sz="1200" dirty="0"/>
          </a:p>
        </p:txBody>
      </p:sp>
      <p:sp>
        <p:nvSpPr>
          <p:cNvPr id="30" name="Freccia a destra 29"/>
          <p:cNvSpPr/>
          <p:nvPr/>
        </p:nvSpPr>
        <p:spPr>
          <a:xfrm rot="5400000">
            <a:off x="7542330" y="5499230"/>
            <a:ext cx="504056" cy="396044"/>
          </a:xfrm>
          <a:prstGeom prst="rightArrow">
            <a:avLst>
              <a:gd name="adj1" fmla="val 50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395536" y="1772816"/>
            <a:ext cx="21420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1600" dirty="0" smtClean="0"/>
              <a:t>PRESENTAZIONE </a:t>
            </a:r>
            <a:r>
              <a:rPr lang="it-IT" sz="1600" dirty="0" err="1" smtClean="0"/>
              <a:t>DI</a:t>
            </a:r>
            <a:r>
              <a:rPr lang="it-IT" sz="1600" dirty="0" smtClean="0"/>
              <a:t> DICHIARAZIONE ANNUALE IVA FITTIZIA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1600" dirty="0" smtClean="0"/>
              <a:t>ACQUISIZIONE SIMULATA </a:t>
            </a:r>
            <a:r>
              <a:rPr lang="it-IT" sz="1600" dirty="0" err="1" smtClean="0"/>
              <a:t>DI</a:t>
            </a:r>
            <a:r>
              <a:rPr lang="it-IT" sz="1600" dirty="0" smtClean="0"/>
              <a:t> RAMO </a:t>
            </a:r>
            <a:r>
              <a:rPr lang="it-IT" sz="1600" dirty="0" err="1" smtClean="0"/>
              <a:t>D’AZIENDA</a:t>
            </a:r>
            <a:r>
              <a:rPr lang="it-IT" sz="1600" dirty="0" smtClean="0"/>
              <a:t> (con annesso credito IVA fittizio)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6948264" y="3645024"/>
            <a:ext cx="1728192" cy="43204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</a:rPr>
              <a:t>OBIETTIVO 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35" name="Freccia in giù 34"/>
          <p:cNvSpPr/>
          <p:nvPr/>
        </p:nvSpPr>
        <p:spPr>
          <a:xfrm rot="10800000" flipH="1" flipV="1">
            <a:off x="7596336" y="4149080"/>
            <a:ext cx="379420" cy="770707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/>
          <p:cNvSpPr/>
          <p:nvPr/>
        </p:nvSpPr>
        <p:spPr>
          <a:xfrm>
            <a:off x="6804248" y="4941168"/>
            <a:ext cx="1944216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>
                <a:solidFill>
                  <a:schemeClr val="tx1"/>
                </a:solidFill>
              </a:rPr>
              <a:t>PAGAMENTO DEI CONTRIBUTI INPS IN FORMA RIDOTTA </a:t>
            </a:r>
            <a:endParaRPr lang="it-IT" sz="1100" b="1" dirty="0">
              <a:solidFill>
                <a:schemeClr val="tx1"/>
              </a:solidFill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683568" y="4221088"/>
            <a:ext cx="1728192" cy="43204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</a:rPr>
              <a:t>OBIETTIVO 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38" name="Freccia in giù 37"/>
          <p:cNvSpPr/>
          <p:nvPr/>
        </p:nvSpPr>
        <p:spPr>
          <a:xfrm rot="10800000" flipH="1" flipV="1">
            <a:off x="1331641" y="4746525"/>
            <a:ext cx="379420" cy="554683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/>
          <p:cNvSpPr/>
          <p:nvPr/>
        </p:nvSpPr>
        <p:spPr>
          <a:xfrm>
            <a:off x="395536" y="5372055"/>
            <a:ext cx="2376264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UTILIZZO DEL CREDITO IVA INESISTENTE PER IL PAGAMENTO IN COMPENSAZIONE </a:t>
            </a:r>
            <a:r>
              <a:rPr lang="it-IT" sz="1400" b="1" dirty="0" err="1" smtClean="0">
                <a:solidFill>
                  <a:schemeClr val="tx1"/>
                </a:solidFill>
              </a:rPr>
              <a:t>DI</a:t>
            </a:r>
            <a:r>
              <a:rPr lang="it-IT" sz="1400" b="1" dirty="0" smtClean="0">
                <a:solidFill>
                  <a:schemeClr val="tx1"/>
                </a:solidFill>
              </a:rPr>
              <a:t> IMPOSTE A DEBITO (RITENUTE FISCALI, IVA, </a:t>
            </a:r>
            <a:r>
              <a:rPr lang="it-IT" sz="1400" b="1" dirty="0" err="1" smtClean="0">
                <a:solidFill>
                  <a:schemeClr val="tx1"/>
                </a:solidFill>
              </a:rPr>
              <a:t>IRES</a:t>
            </a:r>
            <a:r>
              <a:rPr lang="it-IT" sz="1400" b="1" dirty="0" smtClean="0">
                <a:solidFill>
                  <a:schemeClr val="tx1"/>
                </a:solidFill>
              </a:rPr>
              <a:t>)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2051718" y="120732"/>
            <a:ext cx="5084361" cy="47227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OPERAZIONE «PAGA GLOBALE»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744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4" grpId="0" animBg="1"/>
      <p:bldP spid="28" grpId="0" animBg="1"/>
      <p:bldP spid="22" grpId="0" animBg="1"/>
      <p:bldP spid="23" grpId="0" animBg="1"/>
      <p:bldP spid="30" grpId="0" animBg="1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9" y="299695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Fine</a:t>
            </a:r>
            <a:endParaRPr lang="it-IT" sz="5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1045" descr="BO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0517"/>
            <a:ext cx="504056" cy="62875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arrotondato 6"/>
          <p:cNvSpPr/>
          <p:nvPr/>
        </p:nvSpPr>
        <p:spPr>
          <a:xfrm>
            <a:off x="2483768" y="1412776"/>
            <a:ext cx="4104456" cy="472271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COMANDO PROVINCIALE PARMA</a:t>
            </a:r>
            <a:endParaRPr lang="it-IT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4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a:spPr>
      <a:bodyPr/>
      <a:lstStyle/>
      <a:style>
        <a:lnRef idx="0">
          <a:schemeClr val="lt1">
            <a:hueOff val="0"/>
            <a:satOff val="0"/>
            <a:lumOff val="0"/>
            <a:alphaOff val="0"/>
          </a:schemeClr>
        </a:lnRef>
        <a:fillRef idx="3">
          <a:schemeClr val="accent3">
            <a:alpha val="90000"/>
            <a:hueOff val="0"/>
            <a:satOff val="0"/>
            <a:lumOff val="0"/>
            <a:alphaOff val="0"/>
          </a:schemeClr>
        </a:fillRef>
        <a:effectRef idx="2">
          <a:schemeClr val="accent3">
            <a:alpha val="90000"/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38736</TotalTime>
  <Words>314</Words>
  <Application>Microsoft Office PowerPoint</Application>
  <PresentationFormat>Presentazione su schermo (4:3)</PresentationFormat>
  <Paragraphs>73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1_Tema di Office</vt:lpstr>
      <vt:lpstr>Tema di Office</vt:lpstr>
      <vt:lpstr>1_Personalizza struttura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Guardia di Finanza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Guarino Silvia - CAP</dc:creator>
  <cp:lastModifiedBy>De Benedictis Gianluca - COL</cp:lastModifiedBy>
  <cp:revision>3851</cp:revision>
  <cp:lastPrinted>2017-02-10T08:59:37Z</cp:lastPrinted>
  <dcterms:created xsi:type="dcterms:W3CDTF">2012-07-16T17:40:25Z</dcterms:created>
  <dcterms:modified xsi:type="dcterms:W3CDTF">2018-04-17T06:19:09Z</dcterms:modified>
</cp:coreProperties>
</file>